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6" r:id="rId3"/>
    <p:sldId id="259" r:id="rId4"/>
    <p:sldId id="260" r:id="rId5"/>
    <p:sldId id="262" r:id="rId6"/>
    <p:sldId id="263" r:id="rId7"/>
    <p:sldId id="264" r:id="rId8"/>
    <p:sldId id="275" r:id="rId9"/>
    <p:sldId id="266" r:id="rId10"/>
    <p:sldId id="267"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09" autoAdjust="0"/>
    <p:restoredTop sz="94660"/>
  </p:normalViewPr>
  <p:slideViewPr>
    <p:cSldViewPr snapToGrid="0">
      <p:cViewPr varScale="1">
        <p:scale>
          <a:sx n="74" d="100"/>
          <a:sy n="74" d="100"/>
        </p:scale>
        <p:origin x="-44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71655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32503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97471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499105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721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460738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036989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700013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57343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0539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C06BD6-5DEE-4A53-A464-41B202BC148D}"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93132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C06BD6-5DEE-4A53-A464-41B202BC148D}"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99650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C06BD6-5DEE-4A53-A464-41B202BC148D}"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0625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06BD6-5DEE-4A53-A464-41B202BC148D}" type="datetimeFigureOut">
              <a:rPr lang="en-US" smtClean="0"/>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316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31586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5586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C06BD6-5DEE-4A53-A464-41B202BC148D}" type="datetimeFigureOut">
              <a:rPr lang="en-US" smtClean="0"/>
              <a:t>4/12/2020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4C906B-8945-4B2B-97DA-5555342DCE0B}" type="slidenum">
              <a:rPr lang="en-US" smtClean="0"/>
              <a:t>‹#›</a:t>
            </a:fld>
            <a:endParaRPr lang="en-US"/>
          </a:p>
        </p:txBody>
      </p:sp>
    </p:spTree>
    <p:extLst>
      <p:ext uri="{BB962C8B-B14F-4D97-AF65-F5344CB8AC3E}">
        <p14:creationId xmlns:p14="http://schemas.microsoft.com/office/powerpoint/2010/main" val="399869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84CE10-04AF-466F-ACA4-7A1B5A609AA9}"/>
              </a:ext>
            </a:extLst>
          </p:cNvPr>
          <p:cNvSpPr>
            <a:spLocks noGrp="1"/>
          </p:cNvSpPr>
          <p:nvPr>
            <p:ph type="title"/>
          </p:nvPr>
        </p:nvSpPr>
        <p:spPr>
          <a:xfrm>
            <a:off x="677334" y="1442434"/>
            <a:ext cx="8596668" cy="3631842"/>
          </a:xfrm>
        </p:spPr>
        <p:txBody>
          <a:bodyPr>
            <a:noAutofit/>
          </a:bodyPr>
          <a:lstStyle/>
          <a:p>
            <a:pPr algn="ctr" rtl="1"/>
            <a:r>
              <a:rPr lang="ar-EG" sz="40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تابع الفصل الخامس</a:t>
            </a: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الوسائط المتعددة والعملية التعليمية</a:t>
            </a:r>
            <a:r>
              <a:rPr lang="ar-SA" sz="4000" dirty="0">
                <a:solidFill>
                  <a:srgbClr val="0000FF"/>
                </a:solidFill>
                <a:cs typeface="AGA Juhyna Regular" pitchFamily="2" charset="-78"/>
              </a:rPr>
              <a:t/>
            </a:r>
            <a:br>
              <a:rPr lang="ar-SA" sz="4000" dirty="0">
                <a:solidFill>
                  <a:srgbClr val="0000FF"/>
                </a:solidFill>
                <a:cs typeface="AGA Juhyna Regular" pitchFamily="2" charset="-78"/>
              </a:rPr>
            </a:br>
            <a:r>
              <a:rPr lang="ar-EG" sz="4000" dirty="0"/>
              <a:t/>
            </a:r>
            <a:br>
              <a:rPr lang="ar-EG" sz="4000" dirty="0"/>
            </a:br>
            <a:endParaRPr lang="en-US" sz="4000" dirty="0"/>
          </a:p>
        </p:txBody>
      </p:sp>
      <p:pic>
        <p:nvPicPr>
          <p:cNvPr id="4" name="Picture 12" descr="نتيجة بحث الصور عن صور تصاف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762" y="2936382"/>
            <a:ext cx="1918951" cy="2550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040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401C64-28F5-4B7B-88C0-8A98F03E59E1}"/>
              </a:ext>
            </a:extLst>
          </p:cNvPr>
          <p:cNvSpPr>
            <a:spLocks noGrp="1"/>
          </p:cNvSpPr>
          <p:nvPr>
            <p:ph type="title"/>
          </p:nvPr>
        </p:nvSpPr>
        <p:spPr>
          <a:xfrm>
            <a:off x="677334" y="609600"/>
            <a:ext cx="8596668" cy="1000259"/>
          </a:xfrm>
        </p:spPr>
        <p:txBody>
          <a:bodyPr>
            <a:normAutofit fontScale="90000"/>
          </a:bodyPr>
          <a:lstStyle/>
          <a:p>
            <a:pPr algn="ctr"/>
            <a:r>
              <a:rPr lang="ar-EG" sz="40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خطوات </a:t>
            </a: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تصميم برنامج وسائط متعددة</a:t>
            </a:r>
            <a:b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endParaRPr>
          </a:p>
        </p:txBody>
      </p:sp>
      <p:sp>
        <p:nvSpPr>
          <p:cNvPr id="3" name="Content Placeholder 2">
            <a:extLst>
              <a:ext uri="{FF2B5EF4-FFF2-40B4-BE49-F238E27FC236}">
                <a16:creationId xmlns:a16="http://schemas.microsoft.com/office/drawing/2014/main" xmlns="" id="{90DC26F4-3189-4BEB-A915-78700ED70B58}"/>
              </a:ext>
            </a:extLst>
          </p:cNvPr>
          <p:cNvSpPr>
            <a:spLocks noGrp="1"/>
          </p:cNvSpPr>
          <p:nvPr>
            <p:ph idx="1"/>
          </p:nvPr>
        </p:nvSpPr>
        <p:spPr/>
        <p:txBody>
          <a:bodyPr>
            <a:normAutofit/>
          </a:bodyPr>
          <a:lstStyle/>
          <a:p>
            <a:pPr marL="0" lvl="0" indent="0" algn="just" defTabSz="914400" rtl="1" fontAlgn="base">
              <a:lnSpc>
                <a:spcPct val="110000"/>
              </a:lnSpc>
              <a:spcBef>
                <a:spcPts val="400"/>
              </a:spcBef>
              <a:spcAft>
                <a:spcPct val="0"/>
              </a:spcAft>
              <a:buClr>
                <a:srgbClr val="000000"/>
              </a:buClr>
              <a:buSzPct val="68000"/>
              <a:buNone/>
            </a:pPr>
            <a:endParaRPr lang="ar-EG" sz="2400" smtClean="0">
              <a:solidFill>
                <a:srgbClr val="FF0000"/>
              </a:solidFill>
              <a:latin typeface="Lucida Sans Unicode"/>
              <a:cs typeface="Arial" pitchFamily="34" charset="0"/>
            </a:endParaRPr>
          </a:p>
          <a:p>
            <a:pPr marL="0" lvl="0" indent="0" algn="just" defTabSz="914400" rtl="1" fontAlgn="base">
              <a:lnSpc>
                <a:spcPct val="110000"/>
              </a:lnSpc>
              <a:spcBef>
                <a:spcPts val="400"/>
              </a:spcBef>
              <a:spcAft>
                <a:spcPct val="0"/>
              </a:spcAft>
              <a:buClr>
                <a:srgbClr val="000000"/>
              </a:buClr>
              <a:buSzPct val="68000"/>
              <a:buNone/>
            </a:pPr>
            <a:r>
              <a:rPr lang="ar-EG" sz="2400" smtClean="0">
                <a:solidFill>
                  <a:srgbClr val="FF0000"/>
                </a:solidFill>
                <a:latin typeface="Lucida Sans Unicode"/>
                <a:cs typeface="Arial" pitchFamily="34" charset="0"/>
              </a:rPr>
              <a:t>الخطوة </a:t>
            </a:r>
            <a:r>
              <a:rPr lang="ar-EG" sz="2400" dirty="0">
                <a:solidFill>
                  <a:srgbClr val="FF0000"/>
                </a:solidFill>
                <a:latin typeface="Lucida Sans Unicode"/>
                <a:cs typeface="Arial" pitchFamily="34" charset="0"/>
              </a:rPr>
              <a:t>الثالثة: </a:t>
            </a:r>
            <a:r>
              <a:rPr lang="ar-EG" sz="2400" dirty="0" smtClean="0">
                <a:solidFill>
                  <a:srgbClr val="FF0000"/>
                </a:solidFill>
                <a:latin typeface="Lucida Sans Unicode"/>
                <a:cs typeface="Arial" pitchFamily="34" charset="0"/>
              </a:rPr>
              <a:t>مرحلة تنفيذ البرمجية  </a:t>
            </a:r>
            <a:r>
              <a:rPr lang="ar-EG" sz="2400" dirty="0" smtClean="0">
                <a:solidFill>
                  <a:schemeClr val="tx1"/>
                </a:solidFill>
                <a:latin typeface="Lucida Sans Unicode"/>
                <a:cs typeface="Arial" pitchFamily="34" charset="0"/>
              </a:rPr>
              <a:t>يتم فيها تنفيذ السيناريو الموضوع للبرمجية في ضوء الأهداف الموضوعة، وتتمثل المهام هنا في : اختيار نظام التأليف المناسب، تجميع الوسائط المطلوبة للتنفيذ، وتوفير الاجهزة المطلوبة للتنفيذ.</a:t>
            </a:r>
            <a:endParaRPr lang="ar-EG" sz="2400" dirty="0">
              <a:solidFill>
                <a:schemeClr val="tx1"/>
              </a:solidFill>
              <a:latin typeface="Lucida Sans Unicode"/>
              <a:cs typeface="Arial" pitchFamily="34" charset="0"/>
            </a:endParaRPr>
          </a:p>
          <a:p>
            <a:pPr marL="0" lvl="0" indent="0" algn="just" defTabSz="914400" rtl="1" fontAlgn="base">
              <a:lnSpc>
                <a:spcPct val="110000"/>
              </a:lnSpc>
              <a:spcBef>
                <a:spcPts val="400"/>
              </a:spcBef>
              <a:spcAft>
                <a:spcPct val="0"/>
              </a:spcAft>
              <a:buClr>
                <a:srgbClr val="000000"/>
              </a:buClr>
              <a:buSzPct val="68000"/>
              <a:buNone/>
            </a:pPr>
            <a:r>
              <a:rPr lang="ar-EG" sz="2400" dirty="0">
                <a:solidFill>
                  <a:srgbClr val="FF0000"/>
                </a:solidFill>
                <a:latin typeface="Lucida Sans Unicode"/>
                <a:cs typeface="Arial" pitchFamily="34" charset="0"/>
              </a:rPr>
              <a:t>الخطوة الرابعة: مرحلة </a:t>
            </a:r>
            <a:r>
              <a:rPr lang="ar-EG" sz="2400" dirty="0" smtClean="0">
                <a:solidFill>
                  <a:srgbClr val="FF0000"/>
                </a:solidFill>
                <a:latin typeface="Lucida Sans Unicode"/>
                <a:cs typeface="Arial" pitchFamily="34" charset="0"/>
              </a:rPr>
              <a:t>التحكيم </a:t>
            </a:r>
            <a:r>
              <a:rPr lang="ar-EG" sz="2400" dirty="0" smtClean="0">
                <a:solidFill>
                  <a:schemeClr val="tx1"/>
                </a:solidFill>
                <a:latin typeface="Lucida Sans Unicode"/>
                <a:cs typeface="Arial" pitchFamily="34" charset="0"/>
              </a:rPr>
              <a:t>يتم فيها استطلاع آراء مجموعة من الخبراء المتخصصين في كل من : المادة العلمية، طريقة عرض المحتوى، تكنولوجيا التعليم، إنتاج البرامج، المناهج وطرق التدريس. يلي ذلك </a:t>
            </a:r>
            <a:r>
              <a:rPr lang="ar-EG" sz="2400" dirty="0" smtClean="0">
                <a:solidFill>
                  <a:srgbClr val="C00000"/>
                </a:solidFill>
                <a:latin typeface="Lucida Sans Unicode"/>
                <a:cs typeface="Arial" pitchFamily="34" charset="0"/>
              </a:rPr>
              <a:t>التطبيق على عينة من الفئة المستهدفة </a:t>
            </a:r>
            <a:r>
              <a:rPr lang="ar-EG" sz="2400" dirty="0" smtClean="0">
                <a:solidFill>
                  <a:schemeClr val="tx1"/>
                </a:solidFill>
                <a:latin typeface="Lucida Sans Unicode"/>
                <a:cs typeface="Arial" pitchFamily="34" charset="0"/>
              </a:rPr>
              <a:t>بهدف التعديل والتطوير قبل التعميم.</a:t>
            </a:r>
            <a:endParaRPr lang="ar-EG" sz="2400" dirty="0">
              <a:solidFill>
                <a:schemeClr val="tx1"/>
              </a:solidFill>
              <a:latin typeface="Lucida Sans Unicode"/>
              <a:cs typeface="Arial" pitchFamily="34" charset="0"/>
            </a:endParaRPr>
          </a:p>
          <a:p>
            <a:pPr marL="452437" lvl="0" algn="just" defTabSz="914400" rtl="1" fontAlgn="base">
              <a:lnSpc>
                <a:spcPct val="110000"/>
              </a:lnSpc>
              <a:spcBef>
                <a:spcPts val="400"/>
              </a:spcBef>
              <a:spcAft>
                <a:spcPct val="0"/>
              </a:spcAft>
              <a:buClrTx/>
              <a:buSzPct val="68000"/>
              <a:buFont typeface="Wingdings" pitchFamily="2" charset="2"/>
              <a:buChar char="§"/>
            </a:pPr>
            <a:endParaRPr lang="ar-EG" sz="2400" dirty="0">
              <a:solidFill>
                <a:prstClr val="black"/>
              </a:solidFill>
              <a:latin typeface="Lucida Sans Unicode"/>
              <a:cs typeface="Arial"/>
            </a:endParaRPr>
          </a:p>
        </p:txBody>
      </p:sp>
    </p:spTree>
    <p:extLst>
      <p:ext uri="{BB962C8B-B14F-4D97-AF65-F5344CB8AC3E}">
        <p14:creationId xmlns:p14="http://schemas.microsoft.com/office/powerpoint/2010/main" val="182154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813799-73A3-4866-B4C1-7ACA47970899}"/>
              </a:ext>
            </a:extLst>
          </p:cNvPr>
          <p:cNvSpPr>
            <a:spLocks noGrp="1"/>
          </p:cNvSpPr>
          <p:nvPr>
            <p:ph type="title"/>
          </p:nvPr>
        </p:nvSpPr>
        <p:spPr>
          <a:xfrm rot="10800000" flipV="1">
            <a:off x="677334" y="425000"/>
            <a:ext cx="8596668" cy="669703"/>
          </a:xfrm>
        </p:spPr>
        <p:txBody>
          <a:bodyPr>
            <a:normAutofit fontScale="90000"/>
          </a:bodyPr>
          <a:lstStyle/>
          <a:p>
            <a:pPr algn="ctr"/>
            <a:r>
              <a:rPr lang="ar-EG" sz="4100" b="1" dirty="0">
                <a:solidFill>
                  <a:srgbClr val="CC0000"/>
                </a:solidFill>
                <a:effectLst>
                  <a:outerShdw blurRad="31750" dist="25400" dir="5400000" algn="tl" rotWithShape="0">
                    <a:srgbClr val="000000">
                      <a:alpha val="25000"/>
                    </a:srgbClr>
                  </a:outerShdw>
                </a:effectLst>
                <a:latin typeface="Lucida Sans Unicode"/>
                <a:cs typeface="Arial"/>
              </a:rPr>
              <a:t>سعدنا</a:t>
            </a:r>
            <a:r>
              <a:rPr lang="ar-EG" sz="4100" b="1" dirty="0">
                <a:solidFill>
                  <a:srgbClr val="464646"/>
                </a:solidFill>
                <a:effectLst>
                  <a:outerShdw blurRad="31750" dist="25400" dir="5400000" algn="tl" rotWithShape="0">
                    <a:srgbClr val="000000">
                      <a:alpha val="25000"/>
                    </a:srgbClr>
                  </a:outerShdw>
                </a:effectLst>
                <a:latin typeface="Lucida Sans Unicode"/>
                <a:cs typeface="Arial"/>
              </a:rPr>
              <a:t> </a:t>
            </a:r>
            <a:r>
              <a:rPr lang="ar-EG" sz="4100" b="1" dirty="0">
                <a:solidFill>
                  <a:srgbClr val="CC0000"/>
                </a:solidFill>
                <a:effectLst>
                  <a:outerShdw blurRad="31750" dist="25400" dir="5400000" algn="tl" rotWithShape="0">
                    <a:srgbClr val="000000">
                      <a:alpha val="25000"/>
                    </a:srgbClr>
                  </a:outerShdw>
                </a:effectLst>
                <a:latin typeface="Lucida Sans Unicode"/>
                <a:cs typeface="Arial"/>
              </a:rPr>
              <a:t>بحضراتكم</a:t>
            </a:r>
            <a:endParaRPr lang="en-US" dirty="0"/>
          </a:p>
        </p:txBody>
      </p:sp>
      <p:sp>
        <p:nvSpPr>
          <p:cNvPr id="3" name="Content Placeholder 2">
            <a:extLst>
              <a:ext uri="{FF2B5EF4-FFF2-40B4-BE49-F238E27FC236}">
                <a16:creationId xmlns:a16="http://schemas.microsoft.com/office/drawing/2014/main" xmlns="" id="{546469E8-8C48-432B-858A-710279576EBE}"/>
              </a:ext>
            </a:extLst>
          </p:cNvPr>
          <p:cNvSpPr>
            <a:spLocks noGrp="1"/>
          </p:cNvSpPr>
          <p:nvPr>
            <p:ph idx="1"/>
          </p:nvPr>
        </p:nvSpPr>
        <p:spPr>
          <a:xfrm>
            <a:off x="783352" y="1210613"/>
            <a:ext cx="8596668" cy="5143803"/>
          </a:xfrm>
        </p:spPr>
        <p:txBody>
          <a:bodyPr>
            <a:normAutofit/>
          </a:bodyPr>
          <a:lstStyle/>
          <a:p>
            <a:pPr>
              <a:buNone/>
            </a:pPr>
            <a:endParaRPr lang="ar-EG" sz="3600" dirty="0">
              <a:solidFill>
                <a:srgbClr val="002060"/>
              </a:solidFill>
              <a:cs typeface="Arabic11 BT" pitchFamily="2" charset="-78"/>
            </a:endParaRPr>
          </a:p>
          <a:p>
            <a:pPr algn="ctr">
              <a:buNone/>
            </a:pPr>
            <a:r>
              <a:rPr lang="ar-EG" sz="4000" b="1" dirty="0">
                <a:solidFill>
                  <a:srgbClr val="0000FF"/>
                </a:solidFill>
                <a:effectLst>
                  <a:outerShdw blurRad="31750" dist="25400" dir="5400000" algn="tl" rotWithShape="0">
                    <a:srgbClr val="000000">
                      <a:alpha val="25000"/>
                    </a:srgbClr>
                  </a:outerShdw>
                </a:effectLst>
                <a:latin typeface="Lucida Sans Unicode"/>
                <a:ea typeface="+mj-ea"/>
                <a:cs typeface="AGA Juhyna Regular" pitchFamily="2" charset="-78"/>
              </a:rPr>
              <a:t>طلابى الأعزاء : انتهت المحاضرة</a:t>
            </a:r>
            <a:endParaRPr lang="en-US" sz="4000" b="1" dirty="0">
              <a:solidFill>
                <a:srgbClr val="0000FF"/>
              </a:solidFill>
              <a:effectLst>
                <a:outerShdw blurRad="31750" dist="25400" dir="5400000" algn="tl" rotWithShape="0">
                  <a:srgbClr val="000000">
                    <a:alpha val="25000"/>
                  </a:srgbClr>
                </a:outerShdw>
              </a:effectLst>
              <a:latin typeface="Lucida Sans Unicode"/>
              <a:ea typeface="+mj-ea"/>
              <a:cs typeface="AGA Juhyna Regular" pitchFamily="2" charset="-78"/>
            </a:endParaRPr>
          </a:p>
          <a:p>
            <a:pPr marL="0" indent="0" algn="just" rtl="1">
              <a:buNone/>
            </a:pPr>
            <a:endParaRPr lang="en-US" sz="3600" dirty="0"/>
          </a:p>
        </p:txBody>
      </p:sp>
      <p:pic>
        <p:nvPicPr>
          <p:cNvPr id="4" name="Picture 18" descr="نتيجة بحث الصور عن صور عبارات شكر متحرك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202286" y="517525"/>
            <a:ext cx="1378039" cy="512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8" descr="نتيجة بحث الصور عن صور عبارات شكر متحرك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286" y="517525"/>
            <a:ext cx="1790162" cy="512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6" descr="00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204274">
            <a:off x="2667000" y="3429000"/>
            <a:ext cx="411956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314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4CE4DA8-A9A7-4F74-B8E4-3F2D45C9E852}"/>
              </a:ext>
            </a:extLst>
          </p:cNvPr>
          <p:cNvSpPr>
            <a:spLocks noGrp="1"/>
          </p:cNvSpPr>
          <p:nvPr>
            <p:ph idx="1"/>
          </p:nvPr>
        </p:nvSpPr>
        <p:spPr>
          <a:xfrm>
            <a:off x="677334" y="2550016"/>
            <a:ext cx="8596668" cy="3296992"/>
          </a:xfrm>
        </p:spPr>
        <p:txBody>
          <a:bodyPr>
            <a:normAutofit fontScale="40000" lnSpcReduction="20000"/>
          </a:bodyPr>
          <a:lstStyle/>
          <a:p>
            <a:pPr marL="365760" indent="-256032" algn="r" rtl="1">
              <a:lnSpc>
                <a:spcPct val="110000"/>
              </a:lnSpc>
              <a:buNone/>
              <a:defRPr/>
            </a:pPr>
            <a:endParaRPr lang="ar-EG" sz="5400" dirty="0"/>
          </a:p>
          <a:p>
            <a:pPr marL="365760" indent="-256032" algn="r" rtl="1">
              <a:lnSpc>
                <a:spcPct val="110000"/>
              </a:lnSpc>
              <a:buNone/>
              <a:defRPr/>
            </a:pPr>
            <a:r>
              <a:rPr lang="ar-EG" sz="5400" b="1" dirty="0">
                <a:solidFill>
                  <a:srgbClr val="C00000"/>
                </a:solidFill>
              </a:rPr>
              <a:t>تتكون المحاضرة من المحاور التالية :</a:t>
            </a:r>
          </a:p>
          <a:p>
            <a:pPr marL="566928" indent="-457200" algn="r" rtl="1">
              <a:lnSpc>
                <a:spcPct val="110000"/>
              </a:lnSpc>
              <a:buClrTx/>
              <a:buFont typeface="+mj-lt"/>
              <a:buAutoNum type="arabicParenR"/>
              <a:defRPr/>
            </a:pPr>
            <a:r>
              <a:rPr lang="ar-EG" sz="5400" dirty="0" smtClean="0">
                <a:solidFill>
                  <a:schemeClr val="tx1"/>
                </a:solidFill>
              </a:rPr>
              <a:t>إنشاء مشروع وسائط متعددة.</a:t>
            </a:r>
          </a:p>
          <a:p>
            <a:pPr marL="566928" indent="-457200" algn="r" rtl="1">
              <a:lnSpc>
                <a:spcPct val="110000"/>
              </a:lnSpc>
              <a:buClrTx/>
              <a:buFont typeface="+mj-lt"/>
              <a:buAutoNum type="arabicParenR"/>
              <a:defRPr/>
            </a:pPr>
            <a:r>
              <a:rPr lang="ar-EG" sz="5400" dirty="0" smtClean="0">
                <a:solidFill>
                  <a:schemeClr val="tx1"/>
                </a:solidFill>
              </a:rPr>
              <a:t>خطوات إنتاج برامج الوسائط المتعددة</a:t>
            </a:r>
          </a:p>
          <a:p>
            <a:pPr marL="566928" indent="-457200" algn="r" rtl="1">
              <a:lnSpc>
                <a:spcPct val="110000"/>
              </a:lnSpc>
              <a:buClrTx/>
              <a:buFont typeface="+mj-lt"/>
              <a:buAutoNum type="arabicParenR"/>
              <a:defRPr/>
            </a:pPr>
            <a:r>
              <a:rPr lang="ar-EG" sz="5400" dirty="0" smtClean="0">
                <a:solidFill>
                  <a:schemeClr val="tx1"/>
                </a:solidFill>
              </a:rPr>
              <a:t>استخدام الوسائط المتعددة في التعليم</a:t>
            </a:r>
          </a:p>
          <a:p>
            <a:pPr marL="566928" indent="-457200" algn="r" rtl="1">
              <a:lnSpc>
                <a:spcPct val="110000"/>
              </a:lnSpc>
              <a:buClrTx/>
              <a:buFont typeface="+mj-lt"/>
              <a:buAutoNum type="arabicParenR"/>
              <a:defRPr/>
            </a:pPr>
            <a:r>
              <a:rPr lang="ar-EG" sz="5400" dirty="0" smtClean="0">
                <a:solidFill>
                  <a:schemeClr val="tx1"/>
                </a:solidFill>
              </a:rPr>
              <a:t>مميزات الوسائط المتعددة في التعليم</a:t>
            </a:r>
          </a:p>
          <a:p>
            <a:pPr marL="566928" indent="-457200" algn="r" rtl="1">
              <a:lnSpc>
                <a:spcPct val="110000"/>
              </a:lnSpc>
              <a:buClrTx/>
              <a:buFont typeface="+mj-lt"/>
              <a:buAutoNum type="arabicParenR"/>
              <a:defRPr/>
            </a:pPr>
            <a:r>
              <a:rPr lang="ar-EG" sz="5400" dirty="0" smtClean="0">
                <a:solidFill>
                  <a:schemeClr val="tx1"/>
                </a:solidFill>
              </a:rPr>
              <a:t>خطوات تصميم برنامج وسائط متعددة</a:t>
            </a:r>
          </a:p>
          <a:p>
            <a:pPr marL="566928" indent="-457200" algn="r" rtl="1">
              <a:lnSpc>
                <a:spcPct val="110000"/>
              </a:lnSpc>
              <a:buClrTx/>
              <a:buFont typeface="+mj-lt"/>
              <a:buAutoNum type="arabicParenR"/>
              <a:defRPr/>
            </a:pPr>
            <a:endParaRPr lang="ar-EG" sz="5400" dirty="0">
              <a:solidFill>
                <a:schemeClr val="tx1"/>
              </a:solidFill>
            </a:endParaRPr>
          </a:p>
          <a:p>
            <a:pPr marL="109728" indent="0" algn="r" rtl="1">
              <a:lnSpc>
                <a:spcPct val="110000"/>
              </a:lnSpc>
              <a:buNone/>
              <a:defRPr/>
            </a:pPr>
            <a:endParaRPr lang="ar-EG" sz="5400" dirty="0"/>
          </a:p>
        </p:txBody>
      </p:sp>
      <p:pic>
        <p:nvPicPr>
          <p:cNvPr id="4" name="Picture 12" descr="نتيجة بحث الصور عن صور تصاف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762" y="2936382"/>
            <a:ext cx="1918951" cy="2550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413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circle(in)">
                                      <p:cBhvr>
                                        <p:cTn id="4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1DC37A-49CD-4877-B673-907255E4B9CD}"/>
              </a:ext>
            </a:extLst>
          </p:cNvPr>
          <p:cNvSpPr>
            <a:spLocks noGrp="1"/>
          </p:cNvSpPr>
          <p:nvPr>
            <p:ph type="title"/>
          </p:nvPr>
        </p:nvSpPr>
        <p:spPr>
          <a:xfrm>
            <a:off x="1133340" y="785611"/>
            <a:ext cx="7572777" cy="1094704"/>
          </a:xfrm>
        </p:spPr>
        <p:txBody>
          <a:bodyPr>
            <a:normAutofit fontScale="90000"/>
          </a:bodyPr>
          <a:lstStyle/>
          <a:p>
            <a:pPr algn="ctr" rtl="1"/>
            <a:r>
              <a:rPr lang="ar-EG" dirty="0">
                <a:solidFill>
                  <a:srgbClr val="0000FF"/>
                </a:solidFill>
                <a:cs typeface="AGA Juhyna Regular" pitchFamily="2" charset="-78"/>
              </a:rPr>
              <a:t/>
            </a:r>
            <a:br>
              <a:rPr lang="ar-EG" dirty="0">
                <a:solidFill>
                  <a:srgbClr val="0000FF"/>
                </a:solidFill>
                <a:cs typeface="AGA Juhyna Regular" pitchFamily="2" charset="-78"/>
              </a:rPr>
            </a:br>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1) إنشاء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مشروع وسائط متعددة.</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dirty="0">
                <a:solidFill>
                  <a:srgbClr val="0000FF"/>
                </a:solidFill>
                <a:cs typeface="AGA Juhyna Regular" pitchFamily="2" charset="-78"/>
              </a:rPr>
              <a:t/>
            </a:r>
            <a:br>
              <a:rPr lang="ar-EG" dirty="0">
                <a:solidFill>
                  <a:srgbClr val="0000FF"/>
                </a:solidFill>
                <a:cs typeface="AGA Juhyna Regular" pitchFamily="2" charset="-78"/>
              </a:rPr>
            </a:br>
            <a:r>
              <a:rPr lang="ar-EG" dirty="0">
                <a:solidFill>
                  <a:srgbClr val="0000FF"/>
                </a:solidFill>
                <a:cs typeface="AGA Juhyna Regular" pitchFamily="2" charset="-78"/>
              </a:rPr>
              <a:t/>
            </a:r>
            <a:br>
              <a:rPr lang="ar-EG" dirty="0">
                <a:solidFill>
                  <a:srgbClr val="0000FF"/>
                </a:solidFill>
                <a:cs typeface="AGA Juhyna Regular" pitchFamily="2" charset="-78"/>
              </a:rPr>
            </a:br>
            <a:endParaRPr lang="en-US" dirty="0"/>
          </a:p>
        </p:txBody>
      </p:sp>
      <p:sp>
        <p:nvSpPr>
          <p:cNvPr id="3" name="Content Placeholder 2">
            <a:extLst>
              <a:ext uri="{FF2B5EF4-FFF2-40B4-BE49-F238E27FC236}">
                <a16:creationId xmlns:a16="http://schemas.microsoft.com/office/drawing/2014/main" xmlns="" id="{CABFE9BF-9328-4135-B081-5C491A66F2A8}"/>
              </a:ext>
            </a:extLst>
          </p:cNvPr>
          <p:cNvSpPr>
            <a:spLocks noGrp="1"/>
          </p:cNvSpPr>
          <p:nvPr>
            <p:ph idx="1"/>
          </p:nvPr>
        </p:nvSpPr>
        <p:spPr/>
        <p:txBody>
          <a:bodyPr>
            <a:normAutofit lnSpcReduction="10000"/>
          </a:bodyPr>
          <a:lstStyle/>
          <a:p>
            <a:pPr marL="365125" lvl="0" indent="-255588" algn="just" defTabSz="914400" rtl="1" fontAlgn="base">
              <a:lnSpc>
                <a:spcPct val="110000"/>
              </a:lnSpc>
              <a:spcBef>
                <a:spcPts val="400"/>
              </a:spcBef>
              <a:spcAft>
                <a:spcPct val="0"/>
              </a:spcAft>
              <a:buClr>
                <a:srgbClr val="2DA2BF"/>
              </a:buClr>
              <a:buSzPct val="68000"/>
              <a:buNone/>
            </a:pPr>
            <a:r>
              <a:rPr lang="ar-EG" sz="2400" dirty="0" smtClean="0">
                <a:solidFill>
                  <a:srgbClr val="CC0000"/>
                </a:solidFill>
                <a:latin typeface="Lucida Sans Unicode"/>
                <a:cs typeface="Arial"/>
              </a:rPr>
              <a:t>تشبه عملية إنشاء المشروع كثيرًا عملية إنتاج فيلم سينمائي، فهي عملية جماعية تستغرق الكثير من الوقت والجهد، وهناك نقاط أساسية لإعداد المشروع، هي:</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chemeClr val="tx1"/>
                </a:solidFill>
                <a:latin typeface="Lucida Sans Unicode"/>
                <a:cs typeface="Arial"/>
              </a:rPr>
              <a:t>تحديد أهداف المشروع بدقة</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chemeClr val="tx1"/>
                </a:solidFill>
                <a:latin typeface="Lucida Sans Unicode"/>
                <a:cs typeface="Arial"/>
              </a:rPr>
              <a:t>التخطيط الجيد لطرق التنفيذ</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chemeClr val="tx1"/>
                </a:solidFill>
                <a:latin typeface="Lucida Sans Unicode"/>
                <a:cs typeface="Arial"/>
              </a:rPr>
              <a:t>تحديد التكاليف المطلوبة</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chemeClr val="tx1"/>
                </a:solidFill>
                <a:latin typeface="Lucida Sans Unicode"/>
                <a:cs typeface="Arial"/>
              </a:rPr>
              <a:t>تحديد المشاركين وخبراتهم في المجال</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chemeClr val="tx1"/>
                </a:solidFill>
                <a:latin typeface="Lucida Sans Unicode"/>
                <a:cs typeface="Arial"/>
              </a:rPr>
              <a:t>تحديد دور كل من المشاركين ومجالات العمل الجماعي</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chemeClr val="tx1"/>
                </a:solidFill>
                <a:latin typeface="Lucida Sans Unicode"/>
                <a:cs typeface="Arial"/>
              </a:rPr>
              <a:t>تنفيذ المشروع والإنتاج</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chemeClr val="tx1"/>
                </a:solidFill>
                <a:latin typeface="Lucida Sans Unicode"/>
                <a:cs typeface="Arial"/>
              </a:rPr>
              <a:t>كيفية توزيع المشروع(  اسطوانات، انترنت،......)</a:t>
            </a:r>
            <a:endParaRPr lang="ar-EG" sz="2400" dirty="0">
              <a:solidFill>
                <a:schemeClr val="tx1"/>
              </a:solidFill>
              <a:latin typeface="Lucida Sans Unicode"/>
              <a:cs typeface="Arial"/>
            </a:endParaRPr>
          </a:p>
        </p:txBody>
      </p:sp>
    </p:spTree>
    <p:extLst>
      <p:ext uri="{BB962C8B-B14F-4D97-AF65-F5344CB8AC3E}">
        <p14:creationId xmlns:p14="http://schemas.microsoft.com/office/powerpoint/2010/main" val="41757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47AFD3-8407-41FF-838E-412804C6A272}"/>
              </a:ext>
            </a:extLst>
          </p:cNvPr>
          <p:cNvSpPr>
            <a:spLocks noGrp="1"/>
          </p:cNvSpPr>
          <p:nvPr>
            <p:ph type="title"/>
          </p:nvPr>
        </p:nvSpPr>
        <p:spPr>
          <a:xfrm>
            <a:off x="677334" y="463638"/>
            <a:ext cx="8596668" cy="1184857"/>
          </a:xfrm>
        </p:spPr>
        <p:txBody>
          <a:bodyPr>
            <a:normAutofit fontScale="90000"/>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مكونات تنفيذ مشروع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وسائط </a:t>
            </a:r>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متعددة</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3200" dirty="0" smtClean="0">
                <a:solidFill>
                  <a:srgbClr val="0000FF"/>
                </a:solidFill>
                <a:cs typeface="AGA Juhyna Regular" pitchFamily="2" charset="-78"/>
              </a:rPr>
              <a:t/>
            </a:r>
            <a:br>
              <a:rPr lang="ar-EG" sz="3200" dirty="0" smtClean="0">
                <a:solidFill>
                  <a:srgbClr val="0000FF"/>
                </a:solidFill>
                <a:cs typeface="AGA Juhyna Regular" pitchFamily="2" charset="-78"/>
              </a:rPr>
            </a:br>
            <a:r>
              <a:rPr lang="ar-EG" sz="3200" dirty="0" smtClean="0">
                <a:solidFill>
                  <a:srgbClr val="0000FF"/>
                </a:solidFill>
                <a:cs typeface="AGA Juhyna Regular" pitchFamily="2" charset="-78"/>
              </a:rPr>
              <a:t/>
            </a:r>
            <a:br>
              <a:rPr lang="ar-EG" sz="3200" dirty="0" smtClean="0">
                <a:solidFill>
                  <a:srgbClr val="0000FF"/>
                </a:solidFill>
                <a:cs typeface="AGA Juhyna Regular" pitchFamily="2" charset="-78"/>
              </a:rPr>
            </a:br>
            <a:endParaRPr lang="en-US" dirty="0"/>
          </a:p>
        </p:txBody>
      </p:sp>
      <p:sp>
        <p:nvSpPr>
          <p:cNvPr id="3" name="Content Placeholder 2">
            <a:extLst>
              <a:ext uri="{FF2B5EF4-FFF2-40B4-BE49-F238E27FC236}">
                <a16:creationId xmlns:a16="http://schemas.microsoft.com/office/drawing/2014/main" xmlns="" id="{16065A71-103E-4598-AFD7-64ACA20B1714}"/>
              </a:ext>
            </a:extLst>
          </p:cNvPr>
          <p:cNvSpPr>
            <a:spLocks noGrp="1"/>
          </p:cNvSpPr>
          <p:nvPr>
            <p:ph idx="1"/>
          </p:nvPr>
        </p:nvSpPr>
        <p:spPr>
          <a:xfrm>
            <a:off x="677334" y="1159099"/>
            <a:ext cx="8596668" cy="4882263"/>
          </a:xfrm>
        </p:spPr>
        <p:txBody>
          <a:bodyPr>
            <a:noAutofit/>
          </a:bodyPr>
          <a:lstStyle/>
          <a:p>
            <a:pPr marL="533400" lvl="0" indent="-533400" algn="just" defTabSz="914400" rtl="1" fontAlgn="base">
              <a:lnSpc>
                <a:spcPct val="110000"/>
              </a:lnSpc>
              <a:spcBef>
                <a:spcPts val="400"/>
              </a:spcBef>
              <a:spcAft>
                <a:spcPct val="0"/>
              </a:spcAft>
              <a:buClr>
                <a:srgbClr val="2DA2BF"/>
              </a:buClr>
              <a:buSzPct val="68000"/>
              <a:buNone/>
            </a:pPr>
            <a:r>
              <a:rPr lang="ar-EG" sz="2400" dirty="0" smtClean="0">
                <a:solidFill>
                  <a:srgbClr val="C00000"/>
                </a:solidFill>
                <a:latin typeface="Lucida Sans Unicode"/>
                <a:cs typeface="Arial"/>
              </a:rPr>
              <a:t>لكي يتم تنفيذ المشروع لابد من توافر مكونات أساسية في جهاز الكمبيوترمثل:</a:t>
            </a:r>
          </a:p>
          <a:p>
            <a:pPr lvl="0" algn="just" defTabSz="914400" rtl="1" fontAlgn="base">
              <a:lnSpc>
                <a:spcPct val="110000"/>
              </a:lnSpc>
              <a:spcBef>
                <a:spcPts val="400"/>
              </a:spcBef>
              <a:spcAft>
                <a:spcPct val="0"/>
              </a:spcAft>
              <a:buClrTx/>
              <a:buSzPct val="68000"/>
              <a:buFont typeface="Wingdings" pitchFamily="2" charset="2"/>
              <a:buChar char="ü"/>
            </a:pPr>
            <a:r>
              <a:rPr lang="ar-EG" sz="2400" dirty="0" smtClean="0">
                <a:solidFill>
                  <a:schemeClr val="tx1"/>
                </a:solidFill>
                <a:latin typeface="Lucida Sans Unicode"/>
                <a:cs typeface="Arial"/>
              </a:rPr>
              <a:t>كارت الصوت وكارت الفيديو وإجهزة إضافية أخرى مثل </a:t>
            </a:r>
            <a:r>
              <a:rPr lang="en-US" sz="2400" dirty="0" smtClean="0">
                <a:solidFill>
                  <a:schemeClr val="tx1"/>
                </a:solidFill>
                <a:latin typeface="Lucida Sans Unicode"/>
                <a:cs typeface="Arial"/>
              </a:rPr>
              <a:t>Scanner</a:t>
            </a:r>
            <a:r>
              <a:rPr lang="ar-EG" sz="2400" dirty="0" smtClean="0">
                <a:solidFill>
                  <a:schemeClr val="tx1"/>
                </a:solidFill>
                <a:latin typeface="Lucida Sans Unicode"/>
                <a:cs typeface="Arial"/>
              </a:rPr>
              <a:t>لنقل الصور.</a:t>
            </a:r>
          </a:p>
          <a:p>
            <a:pPr lvl="0" algn="just" defTabSz="914400" rtl="1" fontAlgn="base">
              <a:lnSpc>
                <a:spcPct val="110000"/>
              </a:lnSpc>
              <a:spcBef>
                <a:spcPts val="400"/>
              </a:spcBef>
              <a:spcAft>
                <a:spcPct val="0"/>
              </a:spcAft>
              <a:buClrTx/>
              <a:buSzPct val="68000"/>
              <a:buFont typeface="Wingdings" pitchFamily="2" charset="2"/>
              <a:buChar char="ü"/>
            </a:pPr>
            <a:r>
              <a:rPr lang="ar-EG" sz="2400" dirty="0" smtClean="0">
                <a:solidFill>
                  <a:schemeClr val="tx1"/>
                </a:solidFill>
                <a:latin typeface="Lucida Sans Unicode"/>
                <a:cs typeface="Arial"/>
              </a:rPr>
              <a:t>توافر برامج معينة مثل البوربوينت ومعالجة النصوص وغيرها.</a:t>
            </a:r>
          </a:p>
          <a:p>
            <a:pPr marL="0" lvl="0" indent="0" algn="just" defTabSz="914400" rtl="1" fontAlgn="base">
              <a:lnSpc>
                <a:spcPct val="110000"/>
              </a:lnSpc>
              <a:spcBef>
                <a:spcPts val="400"/>
              </a:spcBef>
              <a:spcAft>
                <a:spcPct val="0"/>
              </a:spcAft>
              <a:buClrTx/>
              <a:buSzPct val="68000"/>
              <a:buNone/>
            </a:pPr>
            <a:r>
              <a:rPr lang="ar-EG" sz="2400" dirty="0" smtClean="0">
                <a:solidFill>
                  <a:srgbClr val="C00000"/>
                </a:solidFill>
                <a:latin typeface="Lucida Sans Unicode"/>
                <a:cs typeface="Arial"/>
              </a:rPr>
              <a:t>يمكن القول إنه يلزم توافر ثلاثة عناصر رئيسة لتنفيذ المشروع وهي:</a:t>
            </a:r>
          </a:p>
          <a:p>
            <a:pPr marL="457200" lvl="0" indent="-457200" algn="just" defTabSz="914400" rtl="1" fontAlgn="base">
              <a:lnSpc>
                <a:spcPct val="110000"/>
              </a:lnSpc>
              <a:spcBef>
                <a:spcPts val="400"/>
              </a:spcBef>
              <a:spcAft>
                <a:spcPct val="0"/>
              </a:spcAft>
              <a:buClrTx/>
              <a:buSzPct val="68000"/>
              <a:buAutoNum type="arabicParenBoth"/>
            </a:pPr>
            <a:r>
              <a:rPr lang="ar-EG" sz="2400" dirty="0" smtClean="0">
                <a:solidFill>
                  <a:srgbClr val="C00000"/>
                </a:solidFill>
                <a:latin typeface="Lucida Sans Unicode"/>
                <a:cs typeface="Arial"/>
              </a:rPr>
              <a:t>الأفكار: </a:t>
            </a:r>
            <a:r>
              <a:rPr lang="ar-EG" sz="2400" dirty="0" smtClean="0">
                <a:solidFill>
                  <a:schemeClr val="tx1"/>
                </a:solidFill>
                <a:latin typeface="Lucida Sans Unicode"/>
                <a:cs typeface="Arial"/>
              </a:rPr>
              <a:t>الموضوع المراد إعداد مشروع وسائط متعددة له، تحديد المكونات الفعلية للمشروع وفق الأهداف المحددة، وفق لطبيعة االمستوى العقلي والمعرفي للمستفيدين من المشروع</a:t>
            </a:r>
            <a:r>
              <a:rPr lang="ar-EG" sz="2400" dirty="0" smtClean="0">
                <a:solidFill>
                  <a:srgbClr val="C00000"/>
                </a:solidFill>
                <a:latin typeface="Lucida Sans Unicode"/>
                <a:cs typeface="Arial"/>
              </a:rPr>
              <a:t>.</a:t>
            </a:r>
          </a:p>
          <a:p>
            <a:pPr marL="457200" lvl="0" indent="-457200" algn="just" defTabSz="914400" rtl="1" fontAlgn="base">
              <a:lnSpc>
                <a:spcPct val="110000"/>
              </a:lnSpc>
              <a:spcBef>
                <a:spcPts val="400"/>
              </a:spcBef>
              <a:spcAft>
                <a:spcPct val="0"/>
              </a:spcAft>
              <a:buClrTx/>
              <a:buSzPct val="68000"/>
              <a:buAutoNum type="arabicParenBoth"/>
            </a:pPr>
            <a:r>
              <a:rPr lang="ar-EG" sz="2400" dirty="0" smtClean="0">
                <a:solidFill>
                  <a:srgbClr val="C00000"/>
                </a:solidFill>
                <a:latin typeface="Lucida Sans Unicode"/>
                <a:cs typeface="Arial"/>
              </a:rPr>
              <a:t>المكونات المادية للكمبيوتر: متمثلة في مكوناته وسعته وإصداره</a:t>
            </a:r>
          </a:p>
          <a:p>
            <a:pPr marL="457200" lvl="0" indent="-457200" algn="just" defTabSz="914400" rtl="1" fontAlgn="base">
              <a:lnSpc>
                <a:spcPct val="110000"/>
              </a:lnSpc>
              <a:spcBef>
                <a:spcPts val="400"/>
              </a:spcBef>
              <a:spcAft>
                <a:spcPct val="0"/>
              </a:spcAft>
              <a:buClrTx/>
              <a:buSzPct val="68000"/>
              <a:buAutoNum type="arabicParenBoth"/>
            </a:pPr>
            <a:r>
              <a:rPr lang="ar-EG" sz="2400" dirty="0" smtClean="0">
                <a:solidFill>
                  <a:srgbClr val="C00000"/>
                </a:solidFill>
                <a:latin typeface="Lucida Sans Unicode"/>
                <a:cs typeface="Arial"/>
              </a:rPr>
              <a:t>البرامج: البرامج المطلوبه لتنفيذ المشروع مثل </a:t>
            </a:r>
          </a:p>
          <a:p>
            <a:pPr marL="0" lvl="0" indent="0" defTabSz="914400" rtl="1" fontAlgn="base">
              <a:lnSpc>
                <a:spcPct val="110000"/>
              </a:lnSpc>
              <a:spcBef>
                <a:spcPts val="400"/>
              </a:spcBef>
              <a:spcAft>
                <a:spcPct val="0"/>
              </a:spcAft>
              <a:buClrTx/>
              <a:buSzPct val="68000"/>
              <a:buNone/>
            </a:pPr>
            <a:r>
              <a:rPr lang="en-US" sz="2400" dirty="0" smtClean="0">
                <a:solidFill>
                  <a:srgbClr val="C00000"/>
                </a:solidFill>
                <a:latin typeface="Lucida Sans Unicode"/>
                <a:cs typeface="Arial"/>
              </a:rPr>
              <a:t>Microsoft PowerPoint, </a:t>
            </a:r>
            <a:r>
              <a:rPr lang="en-US" sz="2400" dirty="0">
                <a:solidFill>
                  <a:srgbClr val="C00000"/>
                </a:solidFill>
                <a:latin typeface="Lucida Sans Unicode"/>
                <a:cs typeface="Arial"/>
              </a:rPr>
              <a:t>Microsoft </a:t>
            </a:r>
            <a:r>
              <a:rPr lang="en-US" sz="2400" dirty="0" smtClean="0">
                <a:solidFill>
                  <a:srgbClr val="C00000"/>
                </a:solidFill>
                <a:latin typeface="Lucida Sans Unicode"/>
                <a:cs typeface="Arial"/>
              </a:rPr>
              <a:t>producer, Macromedia Flash, Macromedia Director. </a:t>
            </a:r>
          </a:p>
          <a:p>
            <a:pPr marL="0" lvl="0" indent="0" defTabSz="914400" rtl="1" fontAlgn="base">
              <a:lnSpc>
                <a:spcPct val="110000"/>
              </a:lnSpc>
              <a:spcBef>
                <a:spcPts val="400"/>
              </a:spcBef>
              <a:spcAft>
                <a:spcPct val="0"/>
              </a:spcAft>
              <a:buClrTx/>
              <a:buSzPct val="68000"/>
              <a:buNone/>
            </a:pPr>
            <a:endParaRPr lang="en-US" sz="2400" dirty="0" smtClean="0">
              <a:solidFill>
                <a:srgbClr val="C00000"/>
              </a:solidFill>
              <a:latin typeface="Lucida Sans Unicode"/>
              <a:cs typeface="Arial"/>
            </a:endParaRPr>
          </a:p>
          <a:p>
            <a:pPr marL="0" lvl="0" indent="0" defTabSz="914400" rtl="1" fontAlgn="base">
              <a:lnSpc>
                <a:spcPct val="110000"/>
              </a:lnSpc>
              <a:spcBef>
                <a:spcPts val="400"/>
              </a:spcBef>
              <a:spcAft>
                <a:spcPct val="0"/>
              </a:spcAft>
              <a:buClrTx/>
              <a:buSzPct val="68000"/>
              <a:buNone/>
            </a:pPr>
            <a:endParaRPr lang="en-US" sz="2400" dirty="0" smtClean="0">
              <a:solidFill>
                <a:srgbClr val="C00000"/>
              </a:solidFill>
              <a:latin typeface="Lucida Sans Unicode"/>
              <a:cs typeface="Arial"/>
            </a:endParaRPr>
          </a:p>
          <a:p>
            <a:pPr marL="0" lvl="0" indent="0" defTabSz="914400" rtl="1" fontAlgn="base">
              <a:lnSpc>
                <a:spcPct val="110000"/>
              </a:lnSpc>
              <a:spcBef>
                <a:spcPts val="400"/>
              </a:spcBef>
              <a:spcAft>
                <a:spcPct val="0"/>
              </a:spcAft>
              <a:buClrTx/>
              <a:buSzPct val="68000"/>
              <a:buNone/>
            </a:pPr>
            <a:endParaRPr lang="ar-EG" sz="2400" dirty="0" smtClean="0">
              <a:solidFill>
                <a:srgbClr val="C00000"/>
              </a:solidFill>
              <a:latin typeface="Lucida Sans Unicode"/>
              <a:cs typeface="Arial"/>
            </a:endParaRPr>
          </a:p>
          <a:p>
            <a:pPr lvl="0" algn="just" defTabSz="914400" rtl="1" fontAlgn="base">
              <a:lnSpc>
                <a:spcPct val="110000"/>
              </a:lnSpc>
              <a:spcBef>
                <a:spcPts val="400"/>
              </a:spcBef>
              <a:spcAft>
                <a:spcPct val="0"/>
              </a:spcAft>
              <a:buClrTx/>
              <a:buSzPct val="68000"/>
              <a:buFont typeface="Wingdings" pitchFamily="2" charset="2"/>
              <a:buChar char="ü"/>
            </a:pPr>
            <a:endParaRPr lang="ar-EG" sz="2400" dirty="0" smtClean="0">
              <a:solidFill>
                <a:schemeClr val="tx1"/>
              </a:solidFill>
              <a:latin typeface="Lucida Sans Unicode"/>
              <a:cs typeface="Arial"/>
            </a:endParaRPr>
          </a:p>
          <a:p>
            <a:pPr lvl="0" algn="just" defTabSz="914400" rtl="1" fontAlgn="base">
              <a:lnSpc>
                <a:spcPct val="110000"/>
              </a:lnSpc>
              <a:spcBef>
                <a:spcPts val="400"/>
              </a:spcBef>
              <a:spcAft>
                <a:spcPct val="0"/>
              </a:spcAft>
              <a:buClrTx/>
              <a:buSzPct val="68000"/>
              <a:buFont typeface="Wingdings" pitchFamily="2" charset="2"/>
              <a:buChar char="ü"/>
            </a:pPr>
            <a:endParaRPr lang="en-US" sz="2400" dirty="0">
              <a:solidFill>
                <a:schemeClr val="tx1"/>
              </a:solidFill>
            </a:endParaRPr>
          </a:p>
        </p:txBody>
      </p:sp>
    </p:spTree>
    <p:extLst>
      <p:ext uri="{BB962C8B-B14F-4D97-AF65-F5344CB8AC3E}">
        <p14:creationId xmlns:p14="http://schemas.microsoft.com/office/powerpoint/2010/main" val="257221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01B336-FFCE-43B7-AE42-491DD6B61C12}"/>
              </a:ext>
            </a:extLst>
          </p:cNvPr>
          <p:cNvSpPr>
            <a:spLocks noGrp="1"/>
          </p:cNvSpPr>
          <p:nvPr>
            <p:ph type="title"/>
          </p:nvPr>
        </p:nvSpPr>
        <p:spPr>
          <a:xfrm>
            <a:off x="677334" y="609600"/>
            <a:ext cx="8596668" cy="910107"/>
          </a:xfrm>
        </p:spPr>
        <p:txBody>
          <a:bodyPr>
            <a:normAutofit fontScale="90000"/>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2) خطوات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إنتاج برامج الوسائط المتعددة</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en-US" dirty="0"/>
          </a:p>
        </p:txBody>
      </p:sp>
      <p:sp>
        <p:nvSpPr>
          <p:cNvPr id="3" name="Content Placeholder 2">
            <a:extLst>
              <a:ext uri="{FF2B5EF4-FFF2-40B4-BE49-F238E27FC236}">
                <a16:creationId xmlns:a16="http://schemas.microsoft.com/office/drawing/2014/main" xmlns="" id="{8536B703-A7A2-40E6-91C5-05EBF1DB8A11}"/>
              </a:ext>
            </a:extLst>
          </p:cNvPr>
          <p:cNvSpPr>
            <a:spLocks noGrp="1"/>
          </p:cNvSpPr>
          <p:nvPr>
            <p:ph idx="1"/>
          </p:nvPr>
        </p:nvSpPr>
        <p:spPr>
          <a:xfrm>
            <a:off x="677334" y="1442435"/>
            <a:ext cx="8596668" cy="4598928"/>
          </a:xfrm>
        </p:spPr>
        <p:txBody>
          <a:bodyPr>
            <a:normAutofit/>
          </a:bodyPr>
          <a:lstStyle/>
          <a:p>
            <a:pPr marL="0" indent="0" algn="just" rtl="1">
              <a:lnSpc>
                <a:spcPct val="110000"/>
              </a:lnSpc>
              <a:buNone/>
              <a:defRPr/>
            </a:pPr>
            <a:r>
              <a:rPr lang="ar-EG" sz="2400" b="1" dirty="0">
                <a:solidFill>
                  <a:srgbClr val="CC0000"/>
                </a:solidFill>
                <a:latin typeface="Arial" pitchFamily="34" charset="0"/>
                <a:cs typeface="Arial" pitchFamily="34" charset="0"/>
              </a:rPr>
              <a:t>يوجد </a:t>
            </a:r>
            <a:r>
              <a:rPr lang="ar-EG" sz="2400" b="1" dirty="0" smtClean="0">
                <a:solidFill>
                  <a:srgbClr val="CC0000"/>
                </a:solidFill>
                <a:latin typeface="Arial" pitchFamily="34" charset="0"/>
                <a:cs typeface="Arial" pitchFamily="34" charset="0"/>
              </a:rPr>
              <a:t>مجموعة من الخطوات الرئيسة هي</a:t>
            </a:r>
            <a:r>
              <a:rPr lang="ar-EG" sz="2400" b="1" dirty="0" smtClean="0">
                <a:latin typeface="Arial" pitchFamily="34" charset="0"/>
                <a:cs typeface="Arial" pitchFamily="34" charset="0"/>
              </a:rPr>
              <a:t>:</a:t>
            </a:r>
          </a:p>
          <a:p>
            <a:pPr marL="0" indent="0" algn="just" rtl="1">
              <a:lnSpc>
                <a:spcPct val="110000"/>
              </a:lnSpc>
              <a:buNone/>
              <a:defRPr/>
            </a:pPr>
            <a:r>
              <a:rPr lang="ar-EG" sz="2400" dirty="0" smtClean="0">
                <a:solidFill>
                  <a:schemeClr val="tx1"/>
                </a:solidFill>
                <a:latin typeface="Arial" pitchFamily="34" charset="0"/>
                <a:cs typeface="Arial" pitchFamily="34" charset="0"/>
              </a:rPr>
              <a:t>1- تحديد التصور العام للبرنامج وأهدافه وطبيعة الفئة المستهدفة، بالتالي كتابة النصوص، اعداد الصور، والرسوم بانواعها، تسجيل المواد الصوتية، ومقاطع الفيديو، وغيرها من المواد المطلوبة.</a:t>
            </a:r>
          </a:p>
          <a:p>
            <a:pPr marL="0" indent="0" algn="just" rtl="1">
              <a:lnSpc>
                <a:spcPct val="110000"/>
              </a:lnSpc>
              <a:buNone/>
              <a:defRPr/>
            </a:pPr>
            <a:r>
              <a:rPr lang="ar-EG" sz="2400" dirty="0" smtClean="0">
                <a:solidFill>
                  <a:schemeClr val="tx1"/>
                </a:solidFill>
                <a:latin typeface="Arial" pitchFamily="34" charset="0"/>
                <a:cs typeface="Arial" pitchFamily="34" charset="0"/>
              </a:rPr>
              <a:t>2- تحويل المواد من حالاتها الطبيعية إلى الصيغة الرقمية التي يفهمها الحاسوب.</a:t>
            </a:r>
          </a:p>
          <a:p>
            <a:pPr marL="0" indent="0" algn="just" rtl="1">
              <a:lnSpc>
                <a:spcPct val="110000"/>
              </a:lnSpc>
              <a:buNone/>
              <a:defRPr/>
            </a:pPr>
            <a:r>
              <a:rPr lang="ar-EG" sz="2400" dirty="0" smtClean="0">
                <a:solidFill>
                  <a:schemeClr val="tx1"/>
                </a:solidFill>
                <a:latin typeface="Arial" pitchFamily="34" charset="0"/>
                <a:cs typeface="Arial" pitchFamily="34" charset="0"/>
              </a:rPr>
              <a:t>3- تأليف وتنسيق البرنامج الذي سيشمل كل المعلومات والصور والرسوم والجداول.</a:t>
            </a:r>
          </a:p>
          <a:p>
            <a:pPr marL="0" indent="0" algn="just" rtl="1">
              <a:lnSpc>
                <a:spcPct val="110000"/>
              </a:lnSpc>
              <a:buNone/>
              <a:defRPr/>
            </a:pPr>
            <a:r>
              <a:rPr lang="ar-EG" sz="2400" dirty="0" smtClean="0">
                <a:solidFill>
                  <a:schemeClr val="tx1"/>
                </a:solidFill>
                <a:latin typeface="Arial" pitchFamily="34" charset="0"/>
                <a:cs typeface="Arial" pitchFamily="34" charset="0"/>
              </a:rPr>
              <a:t>4- يبدأ تأليف البرنامج باستيراد الملفات إلى بيئة برنامج التأليف وربط العناصر مع بعضها وتحديد طرق الانتقال بين الشاشات وفقا لسيناريو ما.</a:t>
            </a:r>
          </a:p>
          <a:p>
            <a:pPr marL="0" indent="0" algn="just" rtl="1">
              <a:lnSpc>
                <a:spcPct val="110000"/>
              </a:lnSpc>
              <a:buNone/>
              <a:defRPr/>
            </a:pPr>
            <a:r>
              <a:rPr lang="ar-EG" sz="2400" dirty="0" smtClean="0">
                <a:solidFill>
                  <a:schemeClr val="tx1"/>
                </a:solidFill>
                <a:latin typeface="Arial" pitchFamily="34" charset="0"/>
                <a:cs typeface="Arial" pitchFamily="34" charset="0"/>
              </a:rPr>
              <a:t>5- نسخ البرنامج من القرص الصلب إلى أقراص مدمجة لتقديمه للمستفيدين.</a:t>
            </a:r>
            <a:endParaRPr lang="ar-EG"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632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5313B5-80CE-4CE4-A9FD-957C53FF85A0}"/>
              </a:ext>
            </a:extLst>
          </p:cNvPr>
          <p:cNvSpPr>
            <a:spLocks noGrp="1"/>
          </p:cNvSpPr>
          <p:nvPr>
            <p:ph type="title"/>
          </p:nvPr>
        </p:nvSpPr>
        <p:spPr>
          <a:xfrm>
            <a:off x="677334" y="334851"/>
            <a:ext cx="8596668" cy="1017431"/>
          </a:xfrm>
        </p:spPr>
        <p:txBody>
          <a:bodyPr>
            <a:normAutofit fontScale="90000"/>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المشاركون في إنتاج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برامج الوسائط المتعددة</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en-US" dirty="0"/>
          </a:p>
        </p:txBody>
      </p:sp>
      <p:sp>
        <p:nvSpPr>
          <p:cNvPr id="3" name="Content Placeholder 2">
            <a:extLst>
              <a:ext uri="{FF2B5EF4-FFF2-40B4-BE49-F238E27FC236}">
                <a16:creationId xmlns:a16="http://schemas.microsoft.com/office/drawing/2014/main" xmlns="" id="{40D7C332-305A-4653-869E-6BFFAF5B43D5}"/>
              </a:ext>
            </a:extLst>
          </p:cNvPr>
          <p:cNvSpPr>
            <a:spLocks noGrp="1"/>
          </p:cNvSpPr>
          <p:nvPr>
            <p:ph idx="1"/>
          </p:nvPr>
        </p:nvSpPr>
        <p:spPr>
          <a:xfrm>
            <a:off x="677334" y="1081824"/>
            <a:ext cx="8596668" cy="5112913"/>
          </a:xfrm>
        </p:spPr>
        <p:txBody>
          <a:bodyPr>
            <a:normAutofit lnSpcReduction="10000"/>
          </a:bodyPr>
          <a:lstStyle/>
          <a:p>
            <a:pPr marL="0" lvl="0" indent="0" algn="just" rtl="1">
              <a:lnSpc>
                <a:spcPct val="110000"/>
              </a:lnSpc>
              <a:buClr>
                <a:srgbClr val="0F6FC6"/>
              </a:buClr>
              <a:buNone/>
              <a:defRPr/>
            </a:pPr>
            <a:r>
              <a:rPr lang="ar-EG" sz="2200" b="1" dirty="0" smtClean="0">
                <a:solidFill>
                  <a:srgbClr val="CC0000"/>
                </a:solidFill>
                <a:latin typeface="Arial" pitchFamily="34" charset="0"/>
                <a:cs typeface="Arial" pitchFamily="34" charset="0"/>
              </a:rPr>
              <a:t>1- منتج البرنامج: </a:t>
            </a:r>
            <a:r>
              <a:rPr lang="ar-EG" sz="2200" dirty="0" smtClean="0">
                <a:solidFill>
                  <a:schemeClr val="tx1"/>
                </a:solidFill>
                <a:latin typeface="Arial" pitchFamily="34" charset="0"/>
                <a:cs typeface="Arial" pitchFamily="34" charset="0"/>
              </a:rPr>
              <a:t>مهمته تخطيط البرنامج وتحديد الجدول الزمني للتنفيذ، وإدارة المكونات المادية والبشرية للمشروع، التنسيق بين الافراد المشاركين، تحديد الميزانية وغيرها.</a:t>
            </a:r>
          </a:p>
          <a:p>
            <a:pPr marL="0" lvl="0" indent="0" algn="just" rtl="1">
              <a:lnSpc>
                <a:spcPct val="110000"/>
              </a:lnSpc>
              <a:buClr>
                <a:srgbClr val="0F6FC6"/>
              </a:buClr>
              <a:buNone/>
              <a:defRPr/>
            </a:pPr>
            <a:r>
              <a:rPr lang="ar-EG" sz="2200" b="1" dirty="0" smtClean="0">
                <a:solidFill>
                  <a:srgbClr val="CC0000"/>
                </a:solidFill>
                <a:latin typeface="Arial" pitchFamily="34" charset="0"/>
                <a:cs typeface="Arial" pitchFamily="34" charset="0"/>
              </a:rPr>
              <a:t>2- مديرالرنامج: </a:t>
            </a:r>
            <a:r>
              <a:rPr lang="ar-EG" sz="2200" dirty="0" smtClean="0">
                <a:solidFill>
                  <a:schemeClr val="tx1"/>
                </a:solidFill>
                <a:latin typeface="Arial" pitchFamily="34" charset="0"/>
                <a:cs typeface="Arial" pitchFamily="34" charset="0"/>
              </a:rPr>
              <a:t>تتكامل مهمه مع المنتج من حيث التخطيط الزمني لتنفيذ البرنامج وتحديد تكلفته، وتكوين فريق العمل ويتولى توزيع مهام العمل بين الفريق، وقيادة الاجتماعات ومتابعة العمل بصورة مستمرة.</a:t>
            </a:r>
          </a:p>
          <a:p>
            <a:pPr marL="0" lvl="0" indent="0" algn="just" rtl="1">
              <a:lnSpc>
                <a:spcPct val="110000"/>
              </a:lnSpc>
              <a:buClr>
                <a:srgbClr val="0F6FC6"/>
              </a:buClr>
              <a:buNone/>
              <a:defRPr/>
            </a:pPr>
            <a:r>
              <a:rPr lang="ar-EG" sz="2200" b="1" dirty="0" smtClean="0">
                <a:solidFill>
                  <a:srgbClr val="CC0000"/>
                </a:solidFill>
                <a:latin typeface="Arial" pitchFamily="34" charset="0"/>
                <a:cs typeface="Arial" pitchFamily="34" charset="0"/>
              </a:rPr>
              <a:t>3- كاتب السيناريو « الاكاديمي»: </a:t>
            </a:r>
            <a:r>
              <a:rPr lang="ar-EG" sz="2200" dirty="0" smtClean="0">
                <a:solidFill>
                  <a:schemeClr val="tx1"/>
                </a:solidFill>
                <a:latin typeface="Arial" pitchFamily="34" charset="0"/>
                <a:cs typeface="Arial" pitchFamily="34" charset="0"/>
              </a:rPr>
              <a:t>المؤلف الذي يتولى المسئولية العلمية للمحتوى العلمي للبرنامج وكتابة السيناريو المناسب للمحتوى وتصميم شكل الحروف وأنواعها وأحجماها بما يناسب العينة المستهدفة.</a:t>
            </a:r>
          </a:p>
          <a:p>
            <a:pPr marL="0" lvl="0" indent="0" algn="just" rtl="1">
              <a:lnSpc>
                <a:spcPct val="110000"/>
              </a:lnSpc>
              <a:buClr>
                <a:srgbClr val="0F6FC6"/>
              </a:buClr>
              <a:buNone/>
              <a:defRPr/>
            </a:pPr>
            <a:r>
              <a:rPr lang="ar-EG" sz="2200" b="1" dirty="0" smtClean="0">
                <a:solidFill>
                  <a:srgbClr val="CC0000"/>
                </a:solidFill>
                <a:latin typeface="Arial" pitchFamily="34" charset="0"/>
                <a:cs typeface="Arial" pitchFamily="34" charset="0"/>
              </a:rPr>
              <a:t>4- مصمم برنامج الوسائط المتعددة: </a:t>
            </a:r>
            <a:r>
              <a:rPr lang="ar-EG" sz="2200" dirty="0" smtClean="0">
                <a:solidFill>
                  <a:schemeClr val="tx1"/>
                </a:solidFill>
                <a:latin typeface="Arial" pitchFamily="34" charset="0"/>
                <a:cs typeface="Arial" pitchFamily="34" charset="0"/>
              </a:rPr>
              <a:t>الفنيين الذين يتولون دمج المادة العلمية بعناصر الوسائط المتعددة مثل: أخصائي الصور والرسوم، مصمم الصوت، أخصائي الفيديو، مبرمج الوسائط المتعددة.</a:t>
            </a:r>
          </a:p>
          <a:p>
            <a:pPr marL="0" lvl="0" indent="0" algn="just" rtl="1">
              <a:lnSpc>
                <a:spcPct val="110000"/>
              </a:lnSpc>
              <a:buClr>
                <a:srgbClr val="0F6FC6"/>
              </a:buClr>
              <a:buNone/>
              <a:defRPr/>
            </a:pPr>
            <a:r>
              <a:rPr lang="ar-EG" sz="2200" b="1" dirty="0" smtClean="0">
                <a:solidFill>
                  <a:srgbClr val="CC0000"/>
                </a:solidFill>
                <a:latin typeface="Arial" pitchFamily="34" charset="0"/>
                <a:cs typeface="Arial" pitchFamily="34" charset="0"/>
              </a:rPr>
              <a:t>5- اخصائي اللغة: </a:t>
            </a:r>
            <a:r>
              <a:rPr lang="ar-EG" sz="2200" dirty="0" smtClean="0">
                <a:solidFill>
                  <a:schemeClr val="tx1"/>
                </a:solidFill>
                <a:latin typeface="Arial" pitchFamily="34" charset="0"/>
                <a:cs typeface="Arial" pitchFamily="34" charset="0"/>
              </a:rPr>
              <a:t>يقوم بالمراجعة اللغوية الدقيقة لما تمت كتابته في السيناريوللتأكد من سلامة اللغة والبلاغة المناسبة.</a:t>
            </a:r>
          </a:p>
          <a:p>
            <a:pPr marL="0" lvl="0" indent="0" algn="just" rtl="1">
              <a:lnSpc>
                <a:spcPct val="110000"/>
              </a:lnSpc>
              <a:buClr>
                <a:srgbClr val="0F6FC6"/>
              </a:buClr>
              <a:buNone/>
              <a:defRPr/>
            </a:pPr>
            <a:endParaRPr lang="ar-EG" sz="2200" b="1" dirty="0" smtClean="0">
              <a:solidFill>
                <a:srgbClr val="CC0000"/>
              </a:solidFill>
              <a:latin typeface="Arial" pitchFamily="34" charset="0"/>
              <a:cs typeface="Arial" pitchFamily="34" charset="0"/>
            </a:endParaRPr>
          </a:p>
          <a:p>
            <a:pPr marL="0" lvl="0" indent="0" algn="just" rtl="1">
              <a:lnSpc>
                <a:spcPct val="110000"/>
              </a:lnSpc>
              <a:buClr>
                <a:srgbClr val="0F6FC6"/>
              </a:buClr>
              <a:buNone/>
              <a:defRPr/>
            </a:pPr>
            <a:endParaRPr lang="ar-EG" sz="2200" dirty="0">
              <a:solidFill>
                <a:prstClr val="black"/>
              </a:solidFill>
              <a:latin typeface="Lucida Sans Unicode"/>
              <a:cs typeface="Arial"/>
            </a:endParaRPr>
          </a:p>
        </p:txBody>
      </p:sp>
    </p:spTree>
    <p:extLst>
      <p:ext uri="{BB962C8B-B14F-4D97-AF65-F5344CB8AC3E}">
        <p14:creationId xmlns:p14="http://schemas.microsoft.com/office/powerpoint/2010/main" val="68546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0EC385-4179-4197-8300-E0AF4B05B0E2}"/>
              </a:ext>
            </a:extLst>
          </p:cNvPr>
          <p:cNvSpPr>
            <a:spLocks noGrp="1"/>
          </p:cNvSpPr>
          <p:nvPr>
            <p:ph type="title"/>
          </p:nvPr>
        </p:nvSpPr>
        <p:spPr>
          <a:xfrm>
            <a:off x="677334" y="609600"/>
            <a:ext cx="8596668" cy="1026017"/>
          </a:xfrm>
        </p:spPr>
        <p:txBody>
          <a:bodyPr>
            <a:normAutofit fontScale="90000"/>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3) استخدام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الوسائط المتعددة في التعليم</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en-US" dirty="0"/>
          </a:p>
        </p:txBody>
      </p:sp>
      <p:sp>
        <p:nvSpPr>
          <p:cNvPr id="3" name="Content Placeholder 2">
            <a:extLst>
              <a:ext uri="{FF2B5EF4-FFF2-40B4-BE49-F238E27FC236}">
                <a16:creationId xmlns:a16="http://schemas.microsoft.com/office/drawing/2014/main" xmlns="" id="{30278A9B-8AE6-4CC4-9F47-2F14B317CAE0}"/>
              </a:ext>
            </a:extLst>
          </p:cNvPr>
          <p:cNvSpPr>
            <a:spLocks noGrp="1"/>
          </p:cNvSpPr>
          <p:nvPr>
            <p:ph idx="1"/>
          </p:nvPr>
        </p:nvSpPr>
        <p:spPr>
          <a:xfrm>
            <a:off x="677334" y="1558344"/>
            <a:ext cx="8596668" cy="4483019"/>
          </a:xfrm>
        </p:spPr>
        <p:txBody>
          <a:bodyPr>
            <a:normAutofit lnSpcReduction="10000"/>
          </a:bodyPr>
          <a:lstStyle/>
          <a:p>
            <a:pPr marL="365125" lvl="0" indent="-255588" algn="just" defTabSz="914400" rtl="1" fontAlgn="base">
              <a:lnSpc>
                <a:spcPct val="110000"/>
              </a:lnSpc>
              <a:spcBef>
                <a:spcPts val="400"/>
              </a:spcBef>
              <a:spcAft>
                <a:spcPct val="0"/>
              </a:spcAft>
              <a:buClr>
                <a:srgbClr val="2DA2BF"/>
              </a:buClr>
              <a:buSzPct val="68000"/>
              <a:buNone/>
            </a:pPr>
            <a:r>
              <a:rPr lang="ar-EG" sz="2400" b="1" dirty="0" smtClean="0">
                <a:solidFill>
                  <a:srgbClr val="C00000"/>
                </a:solidFill>
                <a:latin typeface="Lucida Sans Unicode"/>
                <a:cs typeface="Arial"/>
              </a:rPr>
              <a:t>أهم المبررات لاستخدام الوسائط المتعددة في التعليم</a:t>
            </a:r>
            <a:r>
              <a:rPr lang="ar-EG" sz="2400" b="1" dirty="0" smtClean="0">
                <a:solidFill>
                  <a:prstClr val="black"/>
                </a:solidFill>
                <a:latin typeface="Lucida Sans Unicode"/>
                <a:cs typeface="Arial"/>
              </a:rPr>
              <a:t>:</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الانفجار المعرفي: </a:t>
            </a:r>
            <a:r>
              <a:rPr lang="ar-EG" sz="2400" dirty="0" smtClean="0">
                <a:solidFill>
                  <a:schemeClr val="tx1"/>
                </a:solidFill>
                <a:latin typeface="Lucida Sans Unicode"/>
                <a:cs typeface="Arial"/>
              </a:rPr>
              <a:t>تنمو وتتزايد المعرفة يوميا لذا أصبح مطالب من المؤسسة التعليمية تدريب المتعلم على طرق تحصيل العلم بطريقة ذاتية مستمرة مدى الحياة باستخدام التكنولوجيا المتطورة.</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زيادة عدد السكان: </a:t>
            </a:r>
            <a:r>
              <a:rPr lang="ar-EG" sz="2400" dirty="0" smtClean="0">
                <a:solidFill>
                  <a:schemeClr val="tx1"/>
                </a:solidFill>
                <a:latin typeface="Lucida Sans Unicode"/>
                <a:cs typeface="Arial"/>
              </a:rPr>
              <a:t>مما يؤدي إلى زيادة أعداد المتعلمين وبالتالي يصبح ضروري استخدام التكنولوجيا الحديثة لتوفير تعليم مناسب لاعداد الكبيرة من المتعلمين.</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الفروق الفردية: </a:t>
            </a:r>
            <a:r>
              <a:rPr lang="ar-EG" sz="2400" dirty="0" smtClean="0">
                <a:solidFill>
                  <a:schemeClr val="tx1"/>
                </a:solidFill>
                <a:latin typeface="Lucida Sans Unicode"/>
                <a:cs typeface="Arial"/>
              </a:rPr>
              <a:t>يوجد داخل الفصل الواحد نوعيات متعددة </a:t>
            </a:r>
            <a:r>
              <a:rPr lang="ar-EG" sz="2400" dirty="0">
                <a:solidFill>
                  <a:schemeClr val="tx1"/>
                </a:solidFill>
                <a:latin typeface="Lucida Sans Unicode"/>
                <a:cs typeface="Arial"/>
              </a:rPr>
              <a:t>من </a:t>
            </a:r>
            <a:r>
              <a:rPr lang="ar-EG" sz="2400" dirty="0" smtClean="0">
                <a:solidFill>
                  <a:schemeClr val="tx1"/>
                </a:solidFill>
                <a:latin typeface="Lucida Sans Unicode"/>
                <a:cs typeface="Arial"/>
              </a:rPr>
              <a:t>المتعلمين وفقا </a:t>
            </a:r>
            <a:r>
              <a:rPr lang="ar-EG" sz="2400" dirty="0">
                <a:solidFill>
                  <a:schemeClr val="tx1"/>
                </a:solidFill>
                <a:latin typeface="Lucida Sans Unicode"/>
                <a:cs typeface="Arial"/>
              </a:rPr>
              <a:t>للقدرات ولاستعدات والاتجاهات </a:t>
            </a:r>
            <a:r>
              <a:rPr lang="ar-EG" sz="2400" dirty="0" smtClean="0">
                <a:solidFill>
                  <a:schemeClr val="tx1"/>
                </a:solidFill>
                <a:latin typeface="Lucida Sans Unicode"/>
                <a:cs typeface="Arial"/>
              </a:rPr>
              <a:t>الامر الذى يتطلب استخدام التكنولوجيا لتوفير فرص متنوعة ومثيرة للمتعلمين.</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تحقيق المتعة في التعليم والتعلم وتحقيق الأهداف المنشودة في وقت أسرع وبكفاءة أعلى.</a:t>
            </a:r>
            <a:endParaRPr lang="ar-EG" sz="2400" dirty="0" smtClean="0">
              <a:solidFill>
                <a:schemeClr val="tx1"/>
              </a:solidFill>
              <a:latin typeface="Lucida Sans Unicode"/>
              <a:cs typeface="Arial"/>
            </a:endParaRP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endParaRPr lang="ar-EG" sz="2400" dirty="0">
              <a:solidFill>
                <a:prstClr val="black"/>
              </a:solidFill>
              <a:latin typeface="Lucida Sans Unicode"/>
              <a:cs typeface="Arial"/>
            </a:endParaRPr>
          </a:p>
        </p:txBody>
      </p:sp>
    </p:spTree>
    <p:extLst>
      <p:ext uri="{BB962C8B-B14F-4D97-AF65-F5344CB8AC3E}">
        <p14:creationId xmlns:p14="http://schemas.microsoft.com/office/powerpoint/2010/main" val="162309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4) مميزات الوسائط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المتعددة في التعليم</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ar-EG" dirty="0"/>
          </a:p>
        </p:txBody>
      </p:sp>
      <p:sp>
        <p:nvSpPr>
          <p:cNvPr id="3" name="Content Placeholder 2"/>
          <p:cNvSpPr>
            <a:spLocks noGrp="1"/>
          </p:cNvSpPr>
          <p:nvPr>
            <p:ph idx="1"/>
          </p:nvPr>
        </p:nvSpPr>
        <p:spPr>
          <a:xfrm>
            <a:off x="677334" y="1661375"/>
            <a:ext cx="8596668" cy="4379987"/>
          </a:xfrm>
        </p:spPr>
        <p:txBody>
          <a:bodyPr/>
          <a:lstStyle/>
          <a:p>
            <a:pPr lvl="0" algn="just" defTabSz="914400" rtl="1">
              <a:lnSpc>
                <a:spcPct val="110000"/>
              </a:lnSpc>
              <a:spcBef>
                <a:spcPts val="400"/>
              </a:spcBef>
              <a:buClr>
                <a:prstClr val="black"/>
              </a:buClr>
              <a:buSzPct val="68000"/>
              <a:buFont typeface="Wingdings" pitchFamily="2" charset="2"/>
              <a:buChar char="§"/>
              <a:defRPr/>
            </a:pPr>
            <a:r>
              <a:rPr lang="ar-EG" sz="2400" dirty="0" smtClean="0">
                <a:solidFill>
                  <a:schemeClr val="tx1"/>
                </a:solidFill>
                <a:latin typeface="Lucida Sans Unicode"/>
                <a:cs typeface="Arial"/>
              </a:rPr>
              <a:t>توفر فرص متنوعة لحصول المتعلم على المعلومات والتدريب على المهارات باستثارة عدد أكبر من الحواس.</a:t>
            </a:r>
          </a:p>
          <a:p>
            <a:pPr lvl="0" algn="just" defTabSz="914400" rtl="1">
              <a:lnSpc>
                <a:spcPct val="110000"/>
              </a:lnSpc>
              <a:spcBef>
                <a:spcPts val="400"/>
              </a:spcBef>
              <a:buClr>
                <a:prstClr val="black"/>
              </a:buClr>
              <a:buSzPct val="68000"/>
              <a:buFont typeface="Wingdings" pitchFamily="2" charset="2"/>
              <a:buChar char="§"/>
              <a:defRPr/>
            </a:pPr>
            <a:r>
              <a:rPr lang="ar-EG" sz="2400" dirty="0" smtClean="0">
                <a:solidFill>
                  <a:schemeClr val="tx1"/>
                </a:solidFill>
                <a:latin typeface="Lucida Sans Unicode"/>
                <a:cs typeface="Arial"/>
              </a:rPr>
              <a:t>تعمل على تسهيل العملية التعليمية وعملية عرض المادة العلمية المطلوبة وزيادة معدل المعلومات المعروضة.</a:t>
            </a:r>
          </a:p>
          <a:p>
            <a:pPr lvl="0" algn="just" defTabSz="914400" rtl="1">
              <a:lnSpc>
                <a:spcPct val="110000"/>
              </a:lnSpc>
              <a:spcBef>
                <a:spcPts val="400"/>
              </a:spcBef>
              <a:buClr>
                <a:prstClr val="black"/>
              </a:buClr>
              <a:buSzPct val="68000"/>
              <a:buFont typeface="Wingdings" pitchFamily="2" charset="2"/>
              <a:buChar char="§"/>
              <a:defRPr/>
            </a:pPr>
            <a:r>
              <a:rPr lang="ar-EG" sz="2400" dirty="0" smtClean="0">
                <a:solidFill>
                  <a:schemeClr val="tx1"/>
                </a:solidFill>
                <a:latin typeface="Lucida Sans Unicode"/>
                <a:cs typeface="Arial"/>
              </a:rPr>
              <a:t>تستخدم من قبل المتعلم في الوقت الذي يناسبة ولاي وقت يريده قليلا كان أو كثيرًا.</a:t>
            </a:r>
          </a:p>
          <a:p>
            <a:pPr lvl="0" algn="just" defTabSz="914400" rtl="1">
              <a:lnSpc>
                <a:spcPct val="110000"/>
              </a:lnSpc>
              <a:spcBef>
                <a:spcPts val="400"/>
              </a:spcBef>
              <a:buClr>
                <a:prstClr val="black"/>
              </a:buClr>
              <a:buSzPct val="68000"/>
              <a:buFont typeface="Wingdings" pitchFamily="2" charset="2"/>
              <a:buChar char="§"/>
              <a:defRPr/>
            </a:pPr>
            <a:r>
              <a:rPr lang="ar-EG" sz="2400" dirty="0" smtClean="0">
                <a:solidFill>
                  <a:schemeClr val="tx1"/>
                </a:solidFill>
                <a:latin typeface="Lucida Sans Unicode"/>
                <a:cs typeface="Arial"/>
              </a:rPr>
              <a:t>تزود المتعلم بالتغذية الراجعة الفورية المتنوعة مثل التعزيزات الصوتية أو الموسيقية.</a:t>
            </a:r>
          </a:p>
          <a:p>
            <a:pPr lvl="0" algn="just" defTabSz="914400" rtl="1">
              <a:lnSpc>
                <a:spcPct val="110000"/>
              </a:lnSpc>
              <a:spcBef>
                <a:spcPts val="400"/>
              </a:spcBef>
              <a:buClr>
                <a:prstClr val="black"/>
              </a:buClr>
              <a:buSzPct val="68000"/>
              <a:buFont typeface="Wingdings" pitchFamily="2" charset="2"/>
              <a:buChar char="§"/>
              <a:defRPr/>
            </a:pPr>
            <a:r>
              <a:rPr lang="ar-EG" sz="2400" dirty="0" smtClean="0">
                <a:solidFill>
                  <a:schemeClr val="tx1"/>
                </a:solidFill>
                <a:latin typeface="Lucida Sans Unicode"/>
                <a:cs typeface="Arial"/>
              </a:rPr>
              <a:t>تتيح للمتعلم فرصة التعرف على مستواه الحقيقي من خلال التقويم الذاتي المستمر.</a:t>
            </a:r>
          </a:p>
          <a:p>
            <a:pPr lvl="0" algn="just" defTabSz="914400" rtl="1">
              <a:lnSpc>
                <a:spcPct val="110000"/>
              </a:lnSpc>
              <a:spcBef>
                <a:spcPts val="400"/>
              </a:spcBef>
              <a:buClr>
                <a:prstClr val="black"/>
              </a:buClr>
              <a:buSzPct val="68000"/>
              <a:buFont typeface="Wingdings" pitchFamily="2" charset="2"/>
              <a:buChar char="§"/>
              <a:defRPr/>
            </a:pPr>
            <a:r>
              <a:rPr lang="ar-EG" sz="2400" dirty="0" smtClean="0">
                <a:solidFill>
                  <a:schemeClr val="tx1"/>
                </a:solidFill>
                <a:latin typeface="Lucida Sans Unicode"/>
                <a:cs typeface="Arial"/>
              </a:rPr>
              <a:t>يستطيع المتعلم مراجعة الدرس أكثر من مرة لتثبيت المعلومات دون أي حرج.</a:t>
            </a:r>
            <a:endParaRPr lang="ar-EG" dirty="0">
              <a:solidFill>
                <a:schemeClr val="tx1"/>
              </a:solidFill>
            </a:endParaRPr>
          </a:p>
        </p:txBody>
      </p:sp>
    </p:spTree>
    <p:extLst>
      <p:ext uri="{BB962C8B-B14F-4D97-AF65-F5344CB8AC3E}">
        <p14:creationId xmlns:p14="http://schemas.microsoft.com/office/powerpoint/2010/main" val="3951437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4955D6-DDBE-415F-9E22-E924050E7990}"/>
              </a:ext>
            </a:extLst>
          </p:cNvPr>
          <p:cNvSpPr>
            <a:spLocks noGrp="1"/>
          </p:cNvSpPr>
          <p:nvPr>
            <p:ph type="title"/>
          </p:nvPr>
        </p:nvSpPr>
        <p:spPr>
          <a:xfrm>
            <a:off x="677334" y="609600"/>
            <a:ext cx="8596668" cy="974501"/>
          </a:xfrm>
        </p:spPr>
        <p:txBody>
          <a:bodyPr>
            <a:normAutofit fontScale="90000"/>
          </a:bodyPr>
          <a:lstStyle/>
          <a:p>
            <a:pPr algn="ctr" rtl="1"/>
            <a:r>
              <a:rPr lang="ar-EG" sz="40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5) خطوات تصميم برنامج وسائط متعددة</a:t>
            </a: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en-US" sz="4000" dirty="0"/>
          </a:p>
        </p:txBody>
      </p:sp>
      <p:sp>
        <p:nvSpPr>
          <p:cNvPr id="3" name="Content Placeholder 2">
            <a:extLst>
              <a:ext uri="{FF2B5EF4-FFF2-40B4-BE49-F238E27FC236}">
                <a16:creationId xmlns:a16="http://schemas.microsoft.com/office/drawing/2014/main" xmlns="" id="{FCC54523-7162-465A-9412-CBF9EA95163A}"/>
              </a:ext>
            </a:extLst>
          </p:cNvPr>
          <p:cNvSpPr>
            <a:spLocks noGrp="1"/>
          </p:cNvSpPr>
          <p:nvPr>
            <p:ph idx="1"/>
          </p:nvPr>
        </p:nvSpPr>
        <p:spPr>
          <a:xfrm>
            <a:off x="412124" y="1635617"/>
            <a:ext cx="8861878" cy="4405745"/>
          </a:xfrm>
        </p:spPr>
        <p:txBody>
          <a:bodyPr>
            <a:normAutofit lnSpcReduction="10000"/>
          </a:bodyPr>
          <a:lstStyle/>
          <a:p>
            <a:pPr marL="0" lvl="0" indent="0" algn="just" defTabSz="914400" rtl="1" fontAlgn="base">
              <a:lnSpc>
                <a:spcPct val="110000"/>
              </a:lnSpc>
              <a:spcBef>
                <a:spcPts val="400"/>
              </a:spcBef>
              <a:spcAft>
                <a:spcPct val="0"/>
              </a:spcAft>
              <a:buClr>
                <a:srgbClr val="000000"/>
              </a:buClr>
              <a:buSzPct val="68000"/>
              <a:buNone/>
            </a:pPr>
            <a:r>
              <a:rPr lang="ar-EG" sz="2400" dirty="0" smtClean="0">
                <a:solidFill>
                  <a:srgbClr val="FF0000"/>
                </a:solidFill>
                <a:latin typeface="Lucida Sans Unicode"/>
                <a:cs typeface="Arial" pitchFamily="34" charset="0"/>
              </a:rPr>
              <a:t>الخطوة الأولي : مرحلة التحليل والاعداد </a:t>
            </a:r>
            <a:r>
              <a:rPr lang="ar-EG" sz="2400" dirty="0" smtClean="0">
                <a:solidFill>
                  <a:schemeClr val="tx1"/>
                </a:solidFill>
                <a:latin typeface="Lucida Sans Unicode"/>
                <a:cs typeface="Arial" pitchFamily="34" charset="0"/>
              </a:rPr>
              <a:t>يتم فيها تحديد الهدف العام وترجمته إلى أهداف سلوكية، تحديد المحتوي العلمي، والمتطلبات العلمية ذات العلاقة بالمحتوى الحالي، طرق الاختبارات وكيفية صياغتها، والوسائل التعليمية المناسبة.</a:t>
            </a:r>
          </a:p>
          <a:p>
            <a:pPr marL="0" lvl="0" indent="0" algn="just" defTabSz="914400" rtl="1" fontAlgn="base">
              <a:lnSpc>
                <a:spcPct val="110000"/>
              </a:lnSpc>
              <a:spcBef>
                <a:spcPts val="400"/>
              </a:spcBef>
              <a:spcAft>
                <a:spcPct val="0"/>
              </a:spcAft>
              <a:buClr>
                <a:srgbClr val="000000"/>
              </a:buClr>
              <a:buSzPct val="68000"/>
              <a:buNone/>
            </a:pPr>
            <a:r>
              <a:rPr lang="ar-EG" sz="2400" dirty="0" smtClean="0">
                <a:solidFill>
                  <a:srgbClr val="FF0000"/>
                </a:solidFill>
                <a:latin typeface="Lucida Sans Unicode"/>
                <a:cs typeface="Arial" pitchFamily="34" charset="0"/>
              </a:rPr>
              <a:t>الخطوة الثانية: مرحلة التصميم </a:t>
            </a:r>
            <a:r>
              <a:rPr lang="ar-EG" sz="2400" dirty="0" smtClean="0">
                <a:solidFill>
                  <a:schemeClr val="tx1"/>
                </a:solidFill>
                <a:latin typeface="Lucida Sans Unicode"/>
                <a:cs typeface="Arial" pitchFamily="34" charset="0"/>
              </a:rPr>
              <a:t>يتم تصميم كلا من واجهة العرض، القوائم والمعلومات والشرائح وضع النصوص في تصميم مناسب للمستفدين،الشكل النهائي للبرمجية، بعد ذلك يتم تصميم السيناريو المتوقع على نسخة ورقية وينبغي أن يراعي ما يلي:</a:t>
            </a:r>
          </a:p>
          <a:p>
            <a:pPr marL="0" lvl="0" indent="0" algn="just" defTabSz="914400" rtl="1" fontAlgn="base">
              <a:lnSpc>
                <a:spcPct val="110000"/>
              </a:lnSpc>
              <a:spcBef>
                <a:spcPts val="400"/>
              </a:spcBef>
              <a:spcAft>
                <a:spcPct val="0"/>
              </a:spcAft>
              <a:buClr>
                <a:srgbClr val="000000"/>
              </a:buClr>
              <a:buSzPct val="68000"/>
              <a:buNone/>
            </a:pPr>
            <a:r>
              <a:rPr lang="ar-EG" sz="2400" dirty="0" smtClean="0">
                <a:solidFill>
                  <a:schemeClr val="tx1"/>
                </a:solidFill>
                <a:latin typeface="Lucida Sans Unicode"/>
                <a:cs typeface="Arial" pitchFamily="34" charset="0"/>
              </a:rPr>
              <a:t>1- تقديم أمثلة توضيحية للمادة المعروضة، مراعاة الدقة العلمية في كتابة المصطلحات وبصورة موحدة.</a:t>
            </a:r>
          </a:p>
          <a:p>
            <a:pPr marL="0" lvl="0" indent="0" algn="just" defTabSz="914400" rtl="1" fontAlgn="base">
              <a:lnSpc>
                <a:spcPct val="110000"/>
              </a:lnSpc>
              <a:spcBef>
                <a:spcPts val="400"/>
              </a:spcBef>
              <a:spcAft>
                <a:spcPct val="0"/>
              </a:spcAft>
              <a:buClr>
                <a:srgbClr val="000000"/>
              </a:buClr>
              <a:buSzPct val="68000"/>
              <a:buNone/>
            </a:pPr>
            <a:r>
              <a:rPr lang="ar-EG" sz="2400" dirty="0" smtClean="0">
                <a:solidFill>
                  <a:schemeClr val="tx1"/>
                </a:solidFill>
                <a:latin typeface="Lucida Sans Unicode"/>
                <a:cs typeface="Arial" pitchFamily="34" charset="0"/>
              </a:rPr>
              <a:t>2- الاهتمام بعنصر مقروئية الشاشة ومراعاة المستوى اللغوي للمتعلمين</a:t>
            </a:r>
          </a:p>
          <a:p>
            <a:pPr marL="0" lvl="0" indent="0" algn="just" defTabSz="914400" rtl="1" fontAlgn="base">
              <a:lnSpc>
                <a:spcPct val="110000"/>
              </a:lnSpc>
              <a:spcBef>
                <a:spcPts val="400"/>
              </a:spcBef>
              <a:spcAft>
                <a:spcPct val="0"/>
              </a:spcAft>
              <a:buClr>
                <a:srgbClr val="000000"/>
              </a:buClr>
              <a:buSzPct val="68000"/>
              <a:buNone/>
            </a:pPr>
            <a:r>
              <a:rPr lang="ar-EG" sz="2400" dirty="0" smtClean="0">
                <a:solidFill>
                  <a:schemeClr val="tx1"/>
                </a:solidFill>
                <a:latin typeface="Lucida Sans Unicode"/>
                <a:cs typeface="Arial" pitchFamily="34" charset="0"/>
              </a:rPr>
              <a:t>3- العمل على إظهار الأجزاء الرئيسة من المادة العلميةوعرضها في رسوم وبألوان مختلفة</a:t>
            </a:r>
          </a:p>
          <a:p>
            <a:pPr marL="0" lvl="0" indent="0" algn="just" defTabSz="914400" rtl="1" fontAlgn="base">
              <a:lnSpc>
                <a:spcPct val="110000"/>
              </a:lnSpc>
              <a:spcBef>
                <a:spcPts val="400"/>
              </a:spcBef>
              <a:spcAft>
                <a:spcPct val="0"/>
              </a:spcAft>
              <a:buClr>
                <a:srgbClr val="000000"/>
              </a:buClr>
              <a:buSzPct val="68000"/>
              <a:buNone/>
            </a:pPr>
            <a:r>
              <a:rPr lang="ar-EG" sz="2400" dirty="0" smtClean="0">
                <a:solidFill>
                  <a:schemeClr val="tx1"/>
                </a:solidFill>
                <a:latin typeface="Lucida Sans Unicode"/>
                <a:cs typeface="Arial" pitchFamily="34" charset="0"/>
              </a:rPr>
              <a:t>4- استخدام المؤثرات الصوتية والحركية بصورة مناسبة وبدون مبالغة</a:t>
            </a:r>
          </a:p>
          <a:p>
            <a:pPr marL="0" lvl="0" indent="0" algn="just" defTabSz="914400" rtl="1" fontAlgn="base">
              <a:lnSpc>
                <a:spcPct val="110000"/>
              </a:lnSpc>
              <a:spcBef>
                <a:spcPts val="400"/>
              </a:spcBef>
              <a:spcAft>
                <a:spcPct val="0"/>
              </a:spcAft>
              <a:buClr>
                <a:srgbClr val="000000"/>
              </a:buClr>
              <a:buSzPct val="68000"/>
              <a:buNone/>
            </a:pPr>
            <a:endParaRPr lang="ar-EG" sz="2400" dirty="0" smtClean="0">
              <a:solidFill>
                <a:srgbClr val="FF0000"/>
              </a:solidFill>
              <a:latin typeface="Lucida Sans Unicode"/>
              <a:cs typeface="Arial" pitchFamily="34" charset="0"/>
            </a:endParaRPr>
          </a:p>
          <a:p>
            <a:pPr marL="0" lvl="0" indent="0" algn="just" defTabSz="914400" rtl="1" fontAlgn="base">
              <a:lnSpc>
                <a:spcPct val="110000"/>
              </a:lnSpc>
              <a:spcBef>
                <a:spcPts val="400"/>
              </a:spcBef>
              <a:spcAft>
                <a:spcPct val="0"/>
              </a:spcAft>
              <a:buClr>
                <a:srgbClr val="000000"/>
              </a:buClr>
              <a:buSzPct val="68000"/>
              <a:buNone/>
            </a:pPr>
            <a:endParaRPr lang="en-US" sz="2800" dirty="0">
              <a:solidFill>
                <a:prstClr val="black"/>
              </a:solidFill>
              <a:latin typeface="Lucida Sans Unicode"/>
              <a:cs typeface="Arial" pitchFamily="34" charset="0"/>
            </a:endParaRPr>
          </a:p>
        </p:txBody>
      </p:sp>
    </p:spTree>
    <p:extLst>
      <p:ext uri="{BB962C8B-B14F-4D97-AF65-F5344CB8AC3E}">
        <p14:creationId xmlns:p14="http://schemas.microsoft.com/office/powerpoint/2010/main" val="79009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536</TotalTime>
  <Words>877</Words>
  <Application>Microsoft Office PowerPoint</Application>
  <PresentationFormat>Custom</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تابع الفصل الخامس الوسائط المتعددة والعملية التعليمية  </vt:lpstr>
      <vt:lpstr>PowerPoint Presentation</vt:lpstr>
      <vt:lpstr> 1) إنشاء مشروع وسائط متعددة.   </vt:lpstr>
      <vt:lpstr>مكونات تنفيذ مشروع وسائط متعددة     </vt:lpstr>
      <vt:lpstr>2) خطوات إنتاج برامج الوسائط المتعددة   </vt:lpstr>
      <vt:lpstr>المشاركون في إنتاج برامج الوسائط المتعددة     </vt:lpstr>
      <vt:lpstr>3) استخدام الوسائط المتعددة في التعليم </vt:lpstr>
      <vt:lpstr>4) مميزات الوسائط المتعددة في التعليم </vt:lpstr>
      <vt:lpstr>5) خطوات تصميم برنامج وسائط متعددة </vt:lpstr>
      <vt:lpstr>خطوات تصميم برنامج وسائط متعددة </vt:lpstr>
      <vt:lpstr>سعدنا بحضراتكم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التربية وقضايا العصر</dc:title>
  <dc:creator>walaa</dc:creator>
  <cp:lastModifiedBy>compu2020</cp:lastModifiedBy>
  <cp:revision>87</cp:revision>
  <dcterms:created xsi:type="dcterms:W3CDTF">2020-03-16T10:12:28Z</dcterms:created>
  <dcterms:modified xsi:type="dcterms:W3CDTF">2020-04-12T18:41:27Z</dcterms:modified>
</cp:coreProperties>
</file>